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906000" type="A4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66FF"/>
    <a:srgbClr val="FF99FF"/>
    <a:srgbClr val="FF9999"/>
    <a:srgbClr val="FF8A09"/>
    <a:srgbClr val="FFC9C9"/>
    <a:srgbClr val="FFE1E1"/>
    <a:srgbClr val="FFCC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2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3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2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18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82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81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A743C-CB9E-48A9-9CD7-33BF9E4D86E5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EC71-C6C8-412E-9610-7162E0F82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38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E7EC5-B959-49A6-B0A6-B827F871D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8264"/>
            <a:ext cx="6857999" cy="74495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農業用日副資材</a:t>
            </a:r>
            <a:r>
              <a:rPr kumimoji="1" lang="ja-JP" altLang="en-US" sz="2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高騰対策</a:t>
            </a:r>
            <a:r>
              <a:rPr lang="ja-JP" altLang="en-US" sz="2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</a:t>
            </a:r>
            <a:r>
              <a:rPr lang="ja-JP" altLang="en-US" sz="2800" b="1" dirty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r>
              <a:rPr kumimoji="1" lang="en-US" altLang="ja-JP" sz="3200" b="1" dirty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200" b="1" dirty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日副資材価格高騰</a:t>
            </a:r>
            <a:r>
              <a:rPr kumimoji="1" lang="ja-JP" altLang="en-US" sz="1800" b="1" dirty="0" smtClean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kumimoji="1" lang="ja-JP" altLang="en-US" sz="1800" b="1" dirty="0">
                <a:ln w="82550">
                  <a:solidFill>
                    <a:schemeClr val="tx2"/>
                  </a:solidFill>
                </a:ln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直面する農家の皆様を支援します～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952536A-D68D-46FC-9F20-9279CE7FDBF0}"/>
              </a:ext>
            </a:extLst>
          </p:cNvPr>
          <p:cNvSpPr/>
          <p:nvPr/>
        </p:nvSpPr>
        <p:spPr>
          <a:xfrm>
            <a:off x="124790" y="884286"/>
            <a:ext cx="6565900" cy="749688"/>
          </a:xfrm>
          <a:prstGeom prst="roundRect">
            <a:avLst/>
          </a:prstGeom>
          <a:noFill/>
          <a:ln w="44450" cmpd="sng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34EA117-36AD-4EA6-A6A9-CB90F0684AA1}"/>
              </a:ext>
            </a:extLst>
          </p:cNvPr>
          <p:cNvSpPr/>
          <p:nvPr/>
        </p:nvSpPr>
        <p:spPr>
          <a:xfrm flipV="1">
            <a:off x="277610" y="1958048"/>
            <a:ext cx="6362163" cy="11186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60538687-AD17-4744-89A8-DE34AF74C3F8}"/>
              </a:ext>
            </a:extLst>
          </p:cNvPr>
          <p:cNvSpPr/>
          <p:nvPr/>
        </p:nvSpPr>
        <p:spPr>
          <a:xfrm>
            <a:off x="259970" y="1765445"/>
            <a:ext cx="2443299" cy="39947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支援の対象と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なる資材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1B2CDD0-7E9F-4CE8-9605-DA87324658B3}"/>
              </a:ext>
            </a:extLst>
          </p:cNvPr>
          <p:cNvSpPr/>
          <p:nvPr/>
        </p:nvSpPr>
        <p:spPr>
          <a:xfrm flipV="1">
            <a:off x="278209" y="3387913"/>
            <a:ext cx="6362163" cy="14914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EEDF2E6F-9508-42DF-8863-983FA0DC8305}"/>
              </a:ext>
            </a:extLst>
          </p:cNvPr>
          <p:cNvSpPr/>
          <p:nvPr/>
        </p:nvSpPr>
        <p:spPr>
          <a:xfrm>
            <a:off x="261597" y="3200533"/>
            <a:ext cx="1540394" cy="36467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支援の内容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2F71D0B-D8CB-4CFE-B985-3C27E42D9DAF}"/>
              </a:ext>
            </a:extLst>
          </p:cNvPr>
          <p:cNvSpPr/>
          <p:nvPr/>
        </p:nvSpPr>
        <p:spPr>
          <a:xfrm flipV="1">
            <a:off x="281917" y="6826451"/>
            <a:ext cx="6362163" cy="221481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2D85C27F-AA44-4205-BF18-22558C58AF55}"/>
              </a:ext>
            </a:extLst>
          </p:cNvPr>
          <p:cNvSpPr/>
          <p:nvPr/>
        </p:nvSpPr>
        <p:spPr>
          <a:xfrm>
            <a:off x="266360" y="6649149"/>
            <a:ext cx="2308923" cy="39947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申請に必要なもの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7472EE5-C023-4BC1-ADAB-92070E9538CC}"/>
              </a:ext>
            </a:extLst>
          </p:cNvPr>
          <p:cNvSpPr txBox="1"/>
          <p:nvPr/>
        </p:nvSpPr>
        <p:spPr>
          <a:xfrm>
            <a:off x="1127043" y="4338988"/>
            <a:ext cx="305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　</a:t>
            </a:r>
            <a:endParaRPr kumimoji="1" lang="ja-JP" altLang="en-US" sz="1400" b="1" dirty="0">
              <a:solidFill>
                <a:srgbClr val="E241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大かっこ 38">
            <a:extLst>
              <a:ext uri="{FF2B5EF4-FFF2-40B4-BE49-F238E27FC236}">
                <a16:creationId xmlns:a16="http://schemas.microsoft.com/office/drawing/2014/main" id="{7F25A3B5-9F9B-44B8-B022-BAF02F9EB705}"/>
              </a:ext>
            </a:extLst>
          </p:cNvPr>
          <p:cNvSpPr/>
          <p:nvPr/>
        </p:nvSpPr>
        <p:spPr>
          <a:xfrm>
            <a:off x="1451978" y="4196918"/>
            <a:ext cx="4396372" cy="591917"/>
          </a:xfrm>
          <a:prstGeom prst="bracketPair">
            <a:avLst>
              <a:gd name="adj" fmla="val 129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485ADF1-3526-4AB0-A941-7ECFAAEBFE54}"/>
              </a:ext>
            </a:extLst>
          </p:cNvPr>
          <p:cNvSpPr txBox="1">
            <a:spLocks/>
          </p:cNvSpPr>
          <p:nvPr/>
        </p:nvSpPr>
        <p:spPr>
          <a:xfrm>
            <a:off x="247918" y="136420"/>
            <a:ext cx="6362163" cy="74495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2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農業用被覆資材高騰対策につい</a:t>
            </a:r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r>
              <a:rPr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被覆</a:t>
            </a:r>
            <a:r>
              <a:rPr lang="ja-JP" altLang="en-US" sz="18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資材価格</a:t>
            </a: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高騰に直面する農家の皆様を支援します～</a:t>
            </a:r>
            <a:endParaRPr lang="ja-JP" altLang="en-US" sz="2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B90211-5BA3-4584-9C26-3141B476E620}"/>
              </a:ext>
            </a:extLst>
          </p:cNvPr>
          <p:cNvSpPr txBox="1"/>
          <p:nvPr/>
        </p:nvSpPr>
        <p:spPr>
          <a:xfrm>
            <a:off x="121006" y="884929"/>
            <a:ext cx="6573468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ja-JP" altLang="en-US" sz="17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農業用被覆資材の</a:t>
            </a:r>
            <a:r>
              <a:rPr kumimoji="1" lang="ja-JP" altLang="en-US" sz="1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高騰</a:t>
            </a:r>
            <a:r>
              <a:rPr kumimoji="1" lang="ja-JP" altLang="en-US" sz="1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による農業経営への影響緩和のため</a:t>
            </a:r>
            <a:r>
              <a:rPr kumimoji="1" lang="ja-JP" altLang="en-US" sz="1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、資材コスト低減計画に取り組む</a:t>
            </a:r>
            <a:r>
              <a:rPr kumimoji="1" lang="ja-JP" altLang="en-US" sz="1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農業者の皆様</a:t>
            </a:r>
            <a:r>
              <a:rPr kumimoji="1" lang="ja-JP" altLang="en-US" sz="1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7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被覆資材費を支援</a:t>
            </a:r>
            <a:r>
              <a:rPr kumimoji="1" lang="ja-JP" altLang="en-US" sz="1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します。</a:t>
            </a:r>
            <a:endParaRPr kumimoji="1" lang="en-US" altLang="ja-JP" sz="1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243A19D7-D11D-4842-AC66-72B28BB37CB2}"/>
              </a:ext>
            </a:extLst>
          </p:cNvPr>
          <p:cNvCxnSpPr>
            <a:cxnSpLocks/>
          </p:cNvCxnSpPr>
          <p:nvPr/>
        </p:nvCxnSpPr>
        <p:spPr>
          <a:xfrm flipV="1">
            <a:off x="489868" y="2362531"/>
            <a:ext cx="2700000" cy="53736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BCF06AC-6221-4175-A037-895644F66345}"/>
              </a:ext>
            </a:extLst>
          </p:cNvPr>
          <p:cNvCxnSpPr>
            <a:cxnSpLocks/>
          </p:cNvCxnSpPr>
          <p:nvPr/>
        </p:nvCxnSpPr>
        <p:spPr>
          <a:xfrm>
            <a:off x="557208" y="4071214"/>
            <a:ext cx="2952000" cy="732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462967" y="3552345"/>
            <a:ext cx="608945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資材コスト低減計画を作成したうえで、購入した農業用被覆資材の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価格上昇分（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％）の</a:t>
            </a:r>
            <a:r>
              <a:rPr kumimoji="1"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分の１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支援金として交付します。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131DF234-1A57-457B-957E-0DFC0E77AB29}"/>
              </a:ext>
            </a:extLst>
          </p:cNvPr>
          <p:cNvCxnSpPr>
            <a:cxnSpLocks/>
          </p:cNvCxnSpPr>
          <p:nvPr/>
        </p:nvCxnSpPr>
        <p:spPr>
          <a:xfrm>
            <a:off x="3532389" y="8206081"/>
            <a:ext cx="2592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78DB0419-731B-47C0-AEBB-BD65D28334F5}"/>
              </a:ext>
            </a:extLst>
          </p:cNvPr>
          <p:cNvCxnSpPr>
            <a:cxnSpLocks/>
          </p:cNvCxnSpPr>
          <p:nvPr/>
        </p:nvCxnSpPr>
        <p:spPr>
          <a:xfrm flipV="1">
            <a:off x="722706" y="8206081"/>
            <a:ext cx="2448000" cy="635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6FA66AD-2C0B-4262-BC01-87CDB95B6D28}"/>
              </a:ext>
            </a:extLst>
          </p:cNvPr>
          <p:cNvCxnSpPr>
            <a:cxnSpLocks/>
          </p:cNvCxnSpPr>
          <p:nvPr/>
        </p:nvCxnSpPr>
        <p:spPr>
          <a:xfrm>
            <a:off x="727621" y="7934859"/>
            <a:ext cx="1620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6FA66AD-2C0B-4262-BC01-87CDB95B6D28}"/>
              </a:ext>
            </a:extLst>
          </p:cNvPr>
          <p:cNvCxnSpPr>
            <a:cxnSpLocks/>
          </p:cNvCxnSpPr>
          <p:nvPr/>
        </p:nvCxnSpPr>
        <p:spPr>
          <a:xfrm>
            <a:off x="767962" y="7652472"/>
            <a:ext cx="2592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6FA66AD-2C0B-4262-BC01-87CDB95B6D28}"/>
              </a:ext>
            </a:extLst>
          </p:cNvPr>
          <p:cNvCxnSpPr>
            <a:cxnSpLocks/>
          </p:cNvCxnSpPr>
          <p:nvPr/>
        </p:nvCxnSpPr>
        <p:spPr>
          <a:xfrm>
            <a:off x="736585" y="8723749"/>
            <a:ext cx="828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A54A6AE-691C-452B-BD44-9212CBBDF77E}"/>
              </a:ext>
            </a:extLst>
          </p:cNvPr>
          <p:cNvSpPr txBox="1"/>
          <p:nvPr/>
        </p:nvSpPr>
        <p:spPr>
          <a:xfrm>
            <a:off x="313540" y="7048412"/>
            <a:ext cx="6300721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農家のみなさんは次の資料をご準備ください。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6700" indent="-266700">
              <a:spcAft>
                <a:spcPts val="300"/>
              </a:spcAft>
            </a:pPr>
            <a:r>
              <a:rPr kumimoji="1" lang="ja-JP" altLang="en-US" sz="1600" dirty="0">
                <a:solidFill>
                  <a:srgbClr val="3A851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➊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令和５年度に購入予定の被覆資材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がわかる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（取組計画（報告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書、注文票など）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indent="-180975"/>
            <a:r>
              <a:rPr kumimoji="1" lang="ja-JP" altLang="en-US" sz="1600" b="1" dirty="0">
                <a:solidFill>
                  <a:srgbClr val="3A851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資材コスト低減計画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lvl="0" indent="-180975"/>
            <a:r>
              <a:rPr kumimoji="1" lang="ja-JP" altLang="en-US" sz="1600" b="1" dirty="0">
                <a:solidFill>
                  <a:srgbClr val="3A851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</a:t>
            </a:r>
            <a:r>
              <a:rPr kumimoji="1" lang="ja-JP" altLang="en-US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共同出荷に取り組んでいること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農業従事者が３名以上の農業法人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lvl="0" indent="-180975"/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あることを証する書類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（共同出荷に取り組む際の出荷規格書、従業員名簿など）</a:t>
            </a:r>
            <a:endParaRPr kumimoji="1" lang="en-US" altLang="ja-JP" sz="12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lvl="0" indent="-180975"/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❹</a:t>
            </a:r>
            <a:r>
              <a:rPr kumimoji="1" lang="ja-JP" altLang="en-US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耕作面積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が確認できる書類（耕作証明書など）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indent="-180975"/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73E253A-215C-4F1D-BA77-02A3F322EF2A}"/>
              </a:ext>
            </a:extLst>
          </p:cNvPr>
          <p:cNvSpPr txBox="1"/>
          <p:nvPr/>
        </p:nvSpPr>
        <p:spPr>
          <a:xfrm>
            <a:off x="423193" y="2152454"/>
            <a:ext cx="617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r>
              <a: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に販売店に支払いが完了するのもで、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愛媛県果樹農業振興計画の対象果樹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野菜・花</a:t>
            </a:r>
            <a:r>
              <a:rPr kumimoji="1" lang="ja-JP" altLang="en-US" sz="1600" b="1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振興計画の主要品目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に使用する農業用被覆資材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0F698A3-82FC-4A4A-8F67-CBB1631C29E7}"/>
              </a:ext>
            </a:extLst>
          </p:cNvPr>
          <p:cNvSpPr/>
          <p:nvPr/>
        </p:nvSpPr>
        <p:spPr>
          <a:xfrm>
            <a:off x="418430" y="4331607"/>
            <a:ext cx="757714" cy="322538"/>
          </a:xfrm>
          <a:prstGeom prst="rect">
            <a:avLst/>
          </a:prstGeom>
          <a:solidFill>
            <a:schemeClr val="bg1"/>
          </a:solidFill>
          <a:ln w="28575">
            <a:solidFill>
              <a:srgbClr val="FAB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支援金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22F93DA-6717-4EE3-A2A4-F766A4982693}"/>
              </a:ext>
            </a:extLst>
          </p:cNvPr>
          <p:cNvSpPr/>
          <p:nvPr/>
        </p:nvSpPr>
        <p:spPr>
          <a:xfrm>
            <a:off x="1535480" y="4331607"/>
            <a:ext cx="1175447" cy="322538"/>
          </a:xfrm>
          <a:prstGeom prst="rect">
            <a:avLst/>
          </a:prstGeom>
          <a:solidFill>
            <a:schemeClr val="bg1"/>
          </a:solidFill>
          <a:ln w="28575">
            <a:solidFill>
              <a:srgbClr val="FAB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被覆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資材費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F2DC51E-BCC3-409E-8071-3BF6E8FDFE39}"/>
              </a:ext>
            </a:extLst>
          </p:cNvPr>
          <p:cNvSpPr txBox="1"/>
          <p:nvPr/>
        </p:nvSpPr>
        <p:spPr>
          <a:xfrm>
            <a:off x="2687341" y="4338988"/>
            <a:ext cx="481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</a:t>
            </a:r>
            <a:endParaRPr kumimoji="1" lang="ja-JP" altLang="en-US" sz="1400" b="1" dirty="0">
              <a:solidFill>
                <a:srgbClr val="E241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130C443-D86A-40E3-B1A4-A3B02A8BDE7A}"/>
              </a:ext>
            </a:extLst>
          </p:cNvPr>
          <p:cNvSpPr/>
          <p:nvPr/>
        </p:nvSpPr>
        <p:spPr>
          <a:xfrm>
            <a:off x="3070263" y="4325471"/>
            <a:ext cx="2634740" cy="334810"/>
          </a:xfrm>
          <a:prstGeom prst="rect">
            <a:avLst/>
          </a:prstGeom>
          <a:solidFill>
            <a:schemeClr val="bg1"/>
          </a:solidFill>
          <a:ln w="28575">
            <a:solidFill>
              <a:srgbClr val="FAB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被覆資材費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÷1.2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（価格上昇率）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1806E5C5-89E2-4928-94D4-8EB5583E787D}"/>
              </a:ext>
            </a:extLst>
          </p:cNvPr>
          <p:cNvSpPr/>
          <p:nvPr/>
        </p:nvSpPr>
        <p:spPr>
          <a:xfrm flipV="1">
            <a:off x="270399" y="5196986"/>
            <a:ext cx="6362163" cy="13362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C35EB3D6-0E0E-4A6B-A821-185FAE51078A}"/>
              </a:ext>
            </a:extLst>
          </p:cNvPr>
          <p:cNvCxnSpPr>
            <a:cxnSpLocks/>
          </p:cNvCxnSpPr>
          <p:nvPr/>
        </p:nvCxnSpPr>
        <p:spPr>
          <a:xfrm>
            <a:off x="441244" y="5621528"/>
            <a:ext cx="3060000" cy="0"/>
          </a:xfrm>
          <a:prstGeom prst="line">
            <a:avLst/>
          </a:prstGeom>
          <a:ln w="1778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AA9E93C8-D61B-402F-AE79-9BE7E39D042C}"/>
              </a:ext>
            </a:extLst>
          </p:cNvPr>
          <p:cNvCxnSpPr>
            <a:cxnSpLocks/>
          </p:cNvCxnSpPr>
          <p:nvPr/>
        </p:nvCxnSpPr>
        <p:spPr>
          <a:xfrm>
            <a:off x="701149" y="6137089"/>
            <a:ext cx="5616000" cy="0"/>
          </a:xfrm>
          <a:prstGeom prst="line">
            <a:avLst/>
          </a:prstGeom>
          <a:ln w="1270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A9E93C8-D61B-402F-AE79-9BE7E39D042C}"/>
              </a:ext>
            </a:extLst>
          </p:cNvPr>
          <p:cNvCxnSpPr>
            <a:cxnSpLocks/>
          </p:cNvCxnSpPr>
          <p:nvPr/>
        </p:nvCxnSpPr>
        <p:spPr>
          <a:xfrm>
            <a:off x="698642" y="6313552"/>
            <a:ext cx="576000" cy="0"/>
          </a:xfrm>
          <a:prstGeom prst="line">
            <a:avLst/>
          </a:prstGeom>
          <a:ln w="1270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E6E4DCF-4717-4D29-9A6E-B62FF38220E8}"/>
              </a:ext>
            </a:extLst>
          </p:cNvPr>
          <p:cNvSpPr txBox="1"/>
          <p:nvPr/>
        </p:nvSpPr>
        <p:spPr>
          <a:xfrm>
            <a:off x="369975" y="5388399"/>
            <a:ext cx="60917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で事業申請をお願いします。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登録販売店は愛媛県のホームページをご確認ください。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共同出荷に取り組む３戸以上の農業者集団に属している方、農業従事者が３名以上の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農業法人が申請いただけます。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矢印: 五方向 40">
            <a:extLst>
              <a:ext uri="{FF2B5EF4-FFF2-40B4-BE49-F238E27FC236}">
                <a16:creationId xmlns:a16="http://schemas.microsoft.com/office/drawing/2014/main" id="{6419A20C-FBA7-4C9A-A1A1-CBD93E1F7F82}"/>
              </a:ext>
            </a:extLst>
          </p:cNvPr>
          <p:cNvSpPr/>
          <p:nvPr/>
        </p:nvSpPr>
        <p:spPr>
          <a:xfrm>
            <a:off x="257521" y="4997249"/>
            <a:ext cx="1540394" cy="399473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申請方法</a:t>
            </a:r>
          </a:p>
        </p:txBody>
      </p:sp>
      <p:sp>
        <p:nvSpPr>
          <p:cNvPr id="68" name="大かっこ 67">
            <a:extLst>
              <a:ext uri="{FF2B5EF4-FFF2-40B4-BE49-F238E27FC236}">
                <a16:creationId xmlns:a16="http://schemas.microsoft.com/office/drawing/2014/main" id="{74957B93-8C18-4A25-AA33-6909240CAA26}"/>
              </a:ext>
            </a:extLst>
          </p:cNvPr>
          <p:cNvSpPr/>
          <p:nvPr/>
        </p:nvSpPr>
        <p:spPr>
          <a:xfrm>
            <a:off x="489869" y="5974855"/>
            <a:ext cx="5958296" cy="465231"/>
          </a:xfrm>
          <a:prstGeom prst="bracketPair">
            <a:avLst>
              <a:gd name="adj" fmla="val 10274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7472EE5-C023-4BC1-ADAB-92070E9538CC}"/>
              </a:ext>
            </a:extLst>
          </p:cNvPr>
          <p:cNvSpPr txBox="1"/>
          <p:nvPr/>
        </p:nvSpPr>
        <p:spPr>
          <a:xfrm>
            <a:off x="5859828" y="4338988"/>
            <a:ext cx="692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×1/2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ja-JP" altLang="en-US" sz="1400" b="1" dirty="0">
              <a:solidFill>
                <a:srgbClr val="E241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9173349"/>
            <a:ext cx="6857999" cy="73265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4384" y="9198959"/>
            <a:ext cx="594883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事業に関するお問い合わせは、お近くの登録販売店まで</a:t>
            </a:r>
            <a:endParaRPr lang="en-US" altLang="ja-JP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7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登録販売店一覧は県</a:t>
            </a:r>
            <a:r>
              <a:rPr lang="en-US" altLang="ja-JP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でご確認ください</a:t>
            </a:r>
            <a:endParaRPr lang="en-US" altLang="ja-JP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990600" y="8969823"/>
            <a:ext cx="872071" cy="9288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153" y="9027554"/>
            <a:ext cx="693041" cy="69304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895588" y="9716131"/>
            <a:ext cx="1082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</a:rPr>
              <a:t>（</a:t>
            </a:r>
            <a:r>
              <a:rPr lang="ja-JP" altLang="en-US" sz="1000" dirty="0" smtClean="0">
                <a:solidFill>
                  <a:schemeClr val="bg1"/>
                </a:solidFill>
              </a:rPr>
              <a:t>愛媛県ＨＰ）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634993" y="9559516"/>
            <a:ext cx="2340000" cy="294927"/>
          </a:xfrm>
          <a:prstGeom prst="roundRect">
            <a:avLst>
              <a:gd name="adj" fmla="val 370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愛媛県　被覆資材補助金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2" b="99237" l="1034" r="9931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3121" y="9606905"/>
            <a:ext cx="239084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5E68252-EB0A-4C52-B28B-8A5B1BDCD9EA}"/>
              </a:ext>
            </a:extLst>
          </p:cNvPr>
          <p:cNvSpPr/>
          <p:nvPr/>
        </p:nvSpPr>
        <p:spPr>
          <a:xfrm>
            <a:off x="565784" y="113679"/>
            <a:ext cx="2153353" cy="4572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品目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2F71D0B-D8CB-4CFE-B985-3C27E42D9DAF}"/>
              </a:ext>
            </a:extLst>
          </p:cNvPr>
          <p:cNvSpPr/>
          <p:nvPr/>
        </p:nvSpPr>
        <p:spPr>
          <a:xfrm flipV="1">
            <a:off x="140670" y="877193"/>
            <a:ext cx="6525050" cy="2019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246089" y="1078735"/>
            <a:ext cx="630853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かん</a:t>
            </a:r>
            <a:r>
              <a:rPr kumimoji="1" lang="ja-JP" altLang="en-US" sz="16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きつ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en-US" altLang="ja-JP" sz="1600" dirty="0" smtClean="0">
              <a:solidFill>
                <a:srgbClr val="FF8A0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うんしゅう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みかん、いよかん、不知火、ぽんかん、清見、河内晩柑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せ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とか、はれひめ、愛媛果試第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号（紅</a:t>
            </a:r>
            <a:r>
              <a:rPr kumimoji="1"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どんな）、甘平、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愛媛果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試第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48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号（紅プリンセス）、カラ（南津海を含む）、その他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柑橘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落葉果樹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かき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、くり、キウイフルーツ、ぶどう、なし、もも、びわ、うめ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矢印: 五方向 32">
            <a:extLst>
              <a:ext uri="{FF2B5EF4-FFF2-40B4-BE49-F238E27FC236}">
                <a16:creationId xmlns:a16="http://schemas.microsoft.com/office/drawing/2014/main" id="{EEDF2E6F-9508-42DF-8863-983FA0DC8305}"/>
              </a:ext>
            </a:extLst>
          </p:cNvPr>
          <p:cNvSpPr/>
          <p:nvPr/>
        </p:nvSpPr>
        <p:spPr>
          <a:xfrm>
            <a:off x="140671" y="706122"/>
            <a:ext cx="850642" cy="36467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果樹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2F71D0B-D8CB-4CFE-B985-3C27E42D9DAF}"/>
              </a:ext>
            </a:extLst>
          </p:cNvPr>
          <p:cNvSpPr/>
          <p:nvPr/>
        </p:nvSpPr>
        <p:spPr>
          <a:xfrm flipV="1">
            <a:off x="140670" y="3225330"/>
            <a:ext cx="6525050" cy="13884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246089" y="3426875"/>
            <a:ext cx="6308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きゅうり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、トマト、なす、いちご、さといも、キャベツ、たまねぎ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ピーマン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、レタス、ほうれんそう、ブロッコリー、アスパラガス、ねぎ、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しゅん</a:t>
            </a:r>
            <a:r>
              <a:rPr kumimoji="1"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ぎく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、そらまめ、えだまめ、さやいん</a:t>
            </a:r>
            <a:r>
              <a:rPr kumimoji="1"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げん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、生しいたけ、すいか、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かぼちゃ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、はくさい</a:t>
            </a: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45" name="矢印: 五方向 32">
            <a:extLst>
              <a:ext uri="{FF2B5EF4-FFF2-40B4-BE49-F238E27FC236}">
                <a16:creationId xmlns:a16="http://schemas.microsoft.com/office/drawing/2014/main" id="{EEDF2E6F-9508-42DF-8863-983FA0DC8305}"/>
              </a:ext>
            </a:extLst>
          </p:cNvPr>
          <p:cNvSpPr/>
          <p:nvPr/>
        </p:nvSpPr>
        <p:spPr>
          <a:xfrm>
            <a:off x="140671" y="3054262"/>
            <a:ext cx="850642" cy="36467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野菜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2F71D0B-D8CB-4CFE-B985-3C27E42D9DAF}"/>
              </a:ext>
            </a:extLst>
          </p:cNvPr>
          <p:cNvSpPr/>
          <p:nvPr/>
        </p:nvSpPr>
        <p:spPr>
          <a:xfrm flipV="1">
            <a:off x="140670" y="4962315"/>
            <a:ext cx="6525050" cy="8915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246089" y="5163860"/>
            <a:ext cx="630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ばら、デルフィニウム、ユーカリ、しきみ、その他枝物、きく、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トルコギキョウ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、シンテッポウユリ、ゆり類、鉢物、花壇用苗物</a:t>
            </a:r>
          </a:p>
        </p:txBody>
      </p:sp>
      <p:sp>
        <p:nvSpPr>
          <p:cNvPr id="48" name="矢印: 五方向 32">
            <a:extLst>
              <a:ext uri="{FF2B5EF4-FFF2-40B4-BE49-F238E27FC236}">
                <a16:creationId xmlns:a16="http://schemas.microsoft.com/office/drawing/2014/main" id="{EEDF2E6F-9508-42DF-8863-983FA0DC8305}"/>
              </a:ext>
            </a:extLst>
          </p:cNvPr>
          <p:cNvSpPr/>
          <p:nvPr/>
        </p:nvSpPr>
        <p:spPr>
          <a:xfrm>
            <a:off x="140671" y="4791247"/>
            <a:ext cx="850642" cy="36467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花き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四角形: 角を丸くする 1">
            <a:extLst>
              <a:ext uri="{FF2B5EF4-FFF2-40B4-BE49-F238E27FC236}">
                <a16:creationId xmlns:a16="http://schemas.microsoft.com/office/drawing/2014/main" id="{F5E68252-EB0A-4C52-B28B-8A5B1BDCD9EA}"/>
              </a:ext>
            </a:extLst>
          </p:cNvPr>
          <p:cNvSpPr/>
          <p:nvPr/>
        </p:nvSpPr>
        <p:spPr>
          <a:xfrm>
            <a:off x="662037" y="6087298"/>
            <a:ext cx="2638958" cy="4572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資材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コスト低減計画について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2F71D0B-D8CB-4CFE-B985-3C27E42D9DAF}"/>
              </a:ext>
            </a:extLst>
          </p:cNvPr>
          <p:cNvSpPr/>
          <p:nvPr/>
        </p:nvSpPr>
        <p:spPr>
          <a:xfrm flipV="1">
            <a:off x="140670" y="6678586"/>
            <a:ext cx="6525050" cy="30721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6FA66AD-2C0B-4262-BC01-87CDB95B6D28}"/>
              </a:ext>
            </a:extLst>
          </p:cNvPr>
          <p:cNvCxnSpPr>
            <a:cxnSpLocks/>
          </p:cNvCxnSpPr>
          <p:nvPr/>
        </p:nvCxnSpPr>
        <p:spPr>
          <a:xfrm>
            <a:off x="2228668" y="6954769"/>
            <a:ext cx="828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6FA66AD-2C0B-4262-BC01-87CDB95B6D28}"/>
              </a:ext>
            </a:extLst>
          </p:cNvPr>
          <p:cNvCxnSpPr>
            <a:cxnSpLocks/>
          </p:cNvCxnSpPr>
          <p:nvPr/>
        </p:nvCxnSpPr>
        <p:spPr>
          <a:xfrm>
            <a:off x="3795980" y="6953263"/>
            <a:ext cx="936000" cy="0"/>
          </a:xfrm>
          <a:prstGeom prst="line">
            <a:avLst/>
          </a:prstGeom>
          <a:ln w="152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211905" y="6742473"/>
            <a:ext cx="6419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以下の取り組み等から２つ以上を選び、令和５年度に実施してください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246089" y="7131439"/>
            <a:ext cx="630853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①低価格資材の購入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②予約・大口注文・共同購入の利用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③ハウスの保温性、気密性向上の対策の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④機械・施設の日常及び定期的な保守点検の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⑤農業用機械等のリース・レンタル方式の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⑥中古農機、中古ハウスの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⑦土壌診断に基づく適正な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施肥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⑧低価格肥料、堆きゅう肥の利用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促進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⑨肥料の効率を高める技術の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⑩発生予察情報に基づく適期な農薬散布の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　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140670" y="7115211"/>
            <a:ext cx="6516000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6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78" y="-5687"/>
            <a:ext cx="690061" cy="67944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6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606" y="5979154"/>
            <a:ext cx="690061" cy="67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4238</TotalTime>
  <Words>658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農業用日副資材高騰対策について ～日副資材価格高騰に直面する農家の皆様を支援します～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User</cp:lastModifiedBy>
  <cp:revision>8</cp:revision>
  <cp:lastPrinted>2023-06-02T06:57:26Z</cp:lastPrinted>
  <dcterms:created xsi:type="dcterms:W3CDTF">2022-07-21T09:14:58Z</dcterms:created>
  <dcterms:modified xsi:type="dcterms:W3CDTF">2023-06-08T01:45:03Z</dcterms:modified>
</cp:coreProperties>
</file>